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13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charts/chart14.xml" ContentType="application/vnd.openxmlformats-officedocument.drawingml.chart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charts/chart15.xml" ContentType="application/vnd.openxmlformats-officedocument.drawingml.chart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charts/chart16.xml" ContentType="application/vnd.openxmlformats-officedocument.drawingml.chart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charts/chart17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Decision Readiness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Decision Readiness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70AD47"/>
              </a:solidFill>
              <a:effectLst/>
            </c:spPr>
          </c:dPt>
          <c:dPt>
            <c:idx val="1"/>
            <c:bubble3D val="0"/>
            <c:spPr>
              <a:solidFill>
                <a:srgbClr val="FFC000"/>
              </a:solidFill>
              <a:effectLst/>
            </c:spPr>
          </c:dPt>
          <c:dPt>
            <c:idx val="2"/>
            <c:bubble3D val="0"/>
            <c:spPr>
              <a:solidFill>
                <a:srgbClr val="C0000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Ready</c:v>
                </c:pt>
                <c:pt idx="1">
                  <c:v>Conditioned</c:v>
                </c:pt>
                <c:pt idx="2">
                  <c:v>Open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72</c:v>
                </c:pt>
                <c:pt idx="1">
                  <c:v>20</c:v>
                </c:pt>
                <c:pt idx="2">
                  <c:v>8</c:v>
                </c:pt>
              </c:numCache>
            </c:numRef>
          </c:val>
        </c:ser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Benefit Mix ($M)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Benefit Mix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70AD47"/>
              </a:solidFill>
              <a:effectLst/>
            </c:spPr>
          </c:dPt>
          <c:dPt>
            <c:idx val="1"/>
            <c:bubble3D val="0"/>
            <c:spPr>
              <a:solidFill>
                <a:srgbClr val="2F75B5"/>
              </a:solidFill>
              <a:effectLst/>
            </c:spPr>
          </c:dPt>
          <c:dPt>
            <c:idx val="2"/>
            <c:bubble3D val="0"/>
            <c:spPr>
              <a:solidFill>
                <a:srgbClr val="ED7D31"/>
              </a:solidFill>
              <a:effectLst/>
            </c:spPr>
          </c:dPt>
          <c:dPt>
            <c:idx val="3"/>
            <c:bubble3D val="0"/>
            <c:spPr>
              <a:solidFill>
                <a:srgbClr val="7030A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Labor efficiency</c:v>
                </c:pt>
                <c:pt idx="1">
                  <c:v>Revenue protection</c:v>
                </c:pt>
                <c:pt idx="2">
                  <c:v>Risk avoidance</c:v>
                </c:pt>
                <c:pt idx="3">
                  <c:v>Working capital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3.8</c:v>
                </c:pt>
                <c:pt idx="1">
                  <c:v>5.2</c:v>
                </c:pt>
                <c:pt idx="2">
                  <c:v>1.4</c:v>
                </c:pt>
                <c:pt idx="3">
                  <c:v>0.9</c:v>
                </c:pt>
              </c:numCache>
            </c:numRef>
          </c:val>
        </c:ser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Scenarios: NPV ($M) and Payback (months)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NPV</c:v>
                </c:pt>
              </c:strCache>
            </c:strRef>
          </c:tx>
          <c:spPr>
            <a:solidFill>
              <a:srgbClr val="70AD4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Sheet1!$A$2:$A$4</c:f>
              <c:multiLvlStrCache>
                <c:ptCount val="3"/>
                <c:lvl>
                  <c:pt idx="0">
                    <c:v>Downside</c:v>
                  </c:pt>
                  <c:pt idx="1">
                    <c:v>Base</c:v>
                  </c:pt>
                  <c:pt idx="2">
                    <c:v>Upside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2.1</c:v>
                </c:pt>
                <c:pt idx="1">
                  <c:v>9.6</c:v>
                </c:pt>
                <c:pt idx="2">
                  <c:v>15.8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Payback</c:v>
                </c:pt>
              </c:strCache>
            </c:strRef>
          </c:tx>
          <c:spPr>
            <a:solidFill>
              <a:srgbClr val="ED7D3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Sheet1!$A$2:$A$4</c:f>
              <c:multiLvlStrCache>
                <c:ptCount val="3"/>
                <c:lvl>
                  <c:pt idx="0">
                    <c:v>Downside</c:v>
                  </c:pt>
                  <c:pt idx="1">
                    <c:v>Base</c:v>
                  </c:pt>
                  <c:pt idx="2">
                    <c:v>Upside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34</c:v>
                </c:pt>
                <c:pt idx="1">
                  <c:v>22</c:v>
                </c:pt>
                <c:pt idx="2">
                  <c:v>16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9ED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Tornado View: NPV Impact by Variable ($M)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NPV impact</c:v>
                </c:pt>
              </c:strCache>
            </c:strRef>
          </c:tx>
          <c:spPr>
            <a:solidFill>
              <a:srgbClr val="7030A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Sheet1!$A$2:$A$6</c:f>
              <c:multiLvlStrCache>
                <c:ptCount val="5"/>
                <c:lvl>
                  <c:pt idx="0">
                    <c:v>Adoption</c:v>
                  </c:pt>
                  <c:pt idx="1">
                    <c:v>Cycle time</c:v>
                  </c:pt>
                  <c:pt idx="2">
                    <c:v>Revenue retention</c:v>
                  </c:pt>
                  <c:pt idx="3">
                    <c:v>Cost overrun</c:v>
                  </c:pt>
                  <c:pt idx="4">
                    <c:v>Delay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5.4</c:v>
                </c:pt>
                <c:pt idx="1">
                  <c:v>3.7</c:v>
                </c:pt>
                <c:pt idx="2">
                  <c:v>2.9</c:v>
                </c:pt>
                <c:pt idx="3">
                  <c:v>-1.6</c:v>
                </c:pt>
                <c:pt idx="4">
                  <c:v>-1.3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9ED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Risk Exposure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Risk Exposure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C00000"/>
              </a:solidFill>
              <a:effectLst/>
            </c:spPr>
          </c:dPt>
          <c:dPt>
            <c:idx val="1"/>
            <c:bubble3D val="0"/>
            <c:spPr>
              <a:solidFill>
                <a:srgbClr val="FFC000"/>
              </a:solidFill>
              <a:effectLst/>
            </c:spPr>
          </c:dPt>
          <c:dPt>
            <c:idx val="2"/>
            <c:bubble3D val="0"/>
            <c:spPr>
              <a:solidFill>
                <a:srgbClr val="70AD47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High</c:v>
                </c:pt>
                <c:pt idx="1">
                  <c:v>Medium</c:v>
                </c:pt>
                <c:pt idx="2">
                  <c:v>Low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3</c:v>
                </c:pt>
                <c:pt idx="1">
                  <c:v>5</c:v>
                </c:pt>
                <c:pt idx="2">
                  <c:v>2</c:v>
                </c:pt>
              </c:numCache>
            </c:numRef>
          </c:val>
        </c:ser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Roadmap Effort by Phase (FTE weeks)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Effort</c:v>
                </c:pt>
              </c:strCache>
            </c:strRef>
          </c:tx>
          <c:spPr>
            <a:solidFill>
              <a:srgbClr val="2F75B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Sheet1!$A$2:$A$6</c:f>
              <c:multiLvlStrCache>
                <c:ptCount val="5"/>
                <c:lvl>
                  <c:pt idx="0">
                    <c:v>Mobilize</c:v>
                  </c:pt>
                  <c:pt idx="1">
                    <c:v>Design</c:v>
                  </c:pt>
                  <c:pt idx="2">
                    <c:v>Build</c:v>
                  </c:pt>
                  <c:pt idx="3">
                    <c:v>Pilot</c:v>
                  </c:pt>
                  <c:pt idx="4">
                    <c:v>Scale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</c:v>
                </c:pt>
                <c:pt idx="1">
                  <c:v>22</c:v>
                </c:pt>
                <c:pt idx="2">
                  <c:v>36</c:v>
                </c:pt>
                <c:pt idx="3">
                  <c:v>18</c:v>
                </c:pt>
                <c:pt idx="4">
                  <c:v>26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9ED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Resource Demand vs Availability (FTE)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FTE Demand</c:v>
                </c:pt>
              </c:strCache>
            </c:strRef>
          </c:tx>
          <c:spPr>
            <a:solidFill>
              <a:srgbClr val="2F75B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Sheet1!$A$2:$A$6</c:f>
              <c:multiLvlStrCache>
                <c:ptCount val="5"/>
                <c:lvl>
                  <c:pt idx="0">
                    <c:v>Business</c:v>
                  </c:pt>
                  <c:pt idx="1">
                    <c:v>Technology</c:v>
                  </c:pt>
                  <c:pt idx="2">
                    <c:v>Change</c:v>
                  </c:pt>
                  <c:pt idx="3">
                    <c:v>Finance</c:v>
                  </c:pt>
                  <c:pt idx="4">
                    <c:v>Vendor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</c:v>
                </c:pt>
                <c:pt idx="1">
                  <c:v>14</c:v>
                </c:pt>
                <c:pt idx="2">
                  <c:v>5</c:v>
                </c:pt>
                <c:pt idx="3">
                  <c:v>2</c:v>
                </c:pt>
                <c:pt idx="4">
                  <c:v>10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Available</c:v>
                </c:pt>
              </c:strCache>
            </c:strRef>
          </c:tx>
          <c:spPr>
            <a:solidFill>
              <a:srgbClr val="70AD4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Sheet1!$A$2:$A$6</c:f>
              <c:multiLvlStrCache>
                <c:ptCount val="5"/>
                <c:lvl>
                  <c:pt idx="0">
                    <c:v>Business</c:v>
                  </c:pt>
                  <c:pt idx="1">
                    <c:v>Technology</c:v>
                  </c:pt>
                  <c:pt idx="2">
                    <c:v>Change</c:v>
                  </c:pt>
                  <c:pt idx="3">
                    <c:v>Finance</c:v>
                  </c:pt>
                  <c:pt idx="4">
                    <c:v>Vendor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</c:v>
                </c:pt>
                <c:pt idx="1">
                  <c:v>11</c:v>
                </c:pt>
                <c:pt idx="2">
                  <c:v>4</c:v>
                </c:pt>
                <c:pt idx="3">
                  <c:v>2</c:v>
                </c:pt>
                <c:pt idx="4">
                  <c:v>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9ED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Change Readiness (%)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Readiness</c:v>
                </c:pt>
              </c:strCache>
            </c:strRef>
          </c:tx>
          <c:spPr>
            <a:solidFill>
              <a:srgbClr val="00A6A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Sheet1!$A$2:$A$6</c:f>
              <c:multiLvlStrCache>
                <c:ptCount val="5"/>
                <c:lvl>
                  <c:pt idx="0">
                    <c:v>Awareness</c:v>
                  </c:pt>
                  <c:pt idx="1">
                    <c:v>Understanding</c:v>
                  </c:pt>
                  <c:pt idx="2">
                    <c:v>Capability</c:v>
                  </c:pt>
                  <c:pt idx="3">
                    <c:v>Adoption</c:v>
                  </c:pt>
                  <c:pt idx="4">
                    <c:v>Sustainment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80</c:v>
                </c:pt>
                <c:pt idx="1">
                  <c:v>72</c:v>
                </c:pt>
                <c:pt idx="2">
                  <c:v>62</c:v>
                </c:pt>
                <c:pt idx="3">
                  <c:v>55</c:v>
                </c:pt>
                <c:pt idx="4">
                  <c:v>48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E9ED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Document Readiness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Readiness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70AD47"/>
              </a:solidFill>
              <a:effectLst/>
            </c:spPr>
          </c:dPt>
          <c:dPt>
            <c:idx val="1"/>
            <c:bubble3D val="0"/>
            <c:spPr>
              <a:solidFill>
                <a:srgbClr val="FFC00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Complete</c:v>
                </c:pt>
                <c:pt idx="1">
                  <c:v>Remaining</c:v>
                </c:pt>
              </c:strCache>
            </c:strRef>
          </c:cat>
          <c:val>
            <c:numRef>
              <c:f>Sheet1!$B$2:$B$3</c:f>
              <c:numCache>
                <c:ptCount val="2"/>
                <c:pt idx="0">
                  <c:v>84</c:v>
                </c:pt>
                <c:pt idx="1">
                  <c:v>16</c:v>
                </c:pt>
              </c:numCache>
            </c:numRef>
          </c:val>
        </c:ser>
        <c:firstSliceAng val="0"/>
        <c:holeSize val="60"/>
      </c:doughnutChart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Baseline Cost Drivers ($M)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Baseline Cost</c:v>
                </c:pt>
              </c:strCache>
            </c:strRef>
          </c:tx>
          <c:spPr>
            <a:solidFill>
              <a:srgbClr val="C00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Sheet1!$A$2:$A$6</c:f>
              <c:multiLvlStrCache>
                <c:ptCount val="5"/>
                <c:lvl>
                  <c:pt idx="0">
                    <c:v>Labor</c:v>
                  </c:pt>
                  <c:pt idx="1">
                    <c:v>Rework</c:v>
                  </c:pt>
                  <c:pt idx="2">
                    <c:v>Delay</c:v>
                  </c:pt>
                  <c:pt idx="3">
                    <c:v>Compliance</c:v>
                  </c:pt>
                  <c:pt idx="4">
                    <c:v>Technology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2.8</c:v>
                </c:pt>
                <c:pt idx="1">
                  <c:v>1.2</c:v>
                </c:pt>
                <c:pt idx="2">
                  <c:v>0.9</c:v>
                </c:pt>
                <c:pt idx="3">
                  <c:v>0.7</c:v>
                </c:pt>
                <c:pt idx="4">
                  <c:v>1.1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9ED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Cycle Time Trend (days)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Cycle Time</c:v>
                </c:pt>
              </c:strCache>
            </c:strRef>
          </c:tx>
          <c:spPr>
            <a:solidFill>
              <a:srgbClr val="ED7D31"/>
            </a:solidFill>
            <a:ln w="12700" cap="flat">
              <a:solidFill>
                <a:srgbClr val="ED7D31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marker>
            <c:symbol val="circle"/>
            <c:size val="6"/>
            <c:spPr>
              <a:solidFill>
                <a:srgbClr val="ED7D31"/>
              </a:solidFill>
              <a:ln w="9525" cap="flat">
                <a:solidFill>
                  <a:srgbClr val="ED7D31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12.1</c:v>
                </c:pt>
                <c:pt idx="1">
                  <c:v>11.8</c:v>
                </c:pt>
                <c:pt idx="2">
                  <c:v>11.7</c:v>
                </c:pt>
                <c:pt idx="3">
                  <c:v>11.5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9ED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Value Pool ($M)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 Pool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70AD47"/>
              </a:solidFill>
              <a:effectLst/>
            </c:spPr>
          </c:dPt>
          <c:dPt>
            <c:idx val="1"/>
            <c:bubble3D val="0"/>
            <c:spPr>
              <a:solidFill>
                <a:srgbClr val="2F75B5"/>
              </a:solidFill>
              <a:effectLst/>
            </c:spPr>
          </c:dPt>
          <c:dPt>
            <c:idx val="2"/>
            <c:bubble3D val="0"/>
            <c:spPr>
              <a:solidFill>
                <a:srgbClr val="ED7D31"/>
              </a:solidFill>
              <a:effectLst/>
            </c:spPr>
          </c:dPt>
          <c:dPt>
            <c:idx val="3"/>
            <c:bubble3D val="0"/>
            <c:spPr>
              <a:solidFill>
                <a:srgbClr val="7030A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Revenue</c:v>
                </c:pt>
                <c:pt idx="1">
                  <c:v>Cost</c:v>
                </c:pt>
                <c:pt idx="2">
                  <c:v>Risk</c:v>
                </c:pt>
                <c:pt idx="3">
                  <c:v>Working Capital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5.2</c:v>
                </c:pt>
                <c:pt idx="1">
                  <c:v>3.8</c:v>
                </c:pt>
                <c:pt idx="2">
                  <c:v>1.4</c:v>
                </c:pt>
                <c:pt idx="3">
                  <c:v>0.9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Expected Run-Rate Benefit ($M)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Annual Run-Rate</c:v>
                </c:pt>
              </c:strCache>
            </c:strRef>
          </c:tx>
          <c:spPr>
            <a:solidFill>
              <a:srgbClr val="70AD4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Sheet1!$A$2:$A$5</c:f>
              <c:multiLvlStrCache>
                <c:ptCount val="4"/>
                <c:lvl>
                  <c:pt idx="0">
                    <c:v>Year 1</c:v>
                  </c:pt>
                  <c:pt idx="1">
                    <c:v>Year 2</c:v>
                  </c:pt>
                  <c:pt idx="2">
                    <c:v>Year 3</c:v>
                  </c:pt>
                  <c:pt idx="3">
                    <c:v>Year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2.2</c:v>
                </c:pt>
                <c:pt idx="1">
                  <c:v>5.7</c:v>
                </c:pt>
                <c:pt idx="2">
                  <c:v>7.4</c:v>
                </c:pt>
                <c:pt idx="3">
                  <c:v>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9ED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Value vs Investment ($M)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rgbClr val="70AD4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Sheet1!$A$2:$A$5</c:f>
              <c:multiLvlStrCache>
                <c:ptCount val="4"/>
                <c:lvl>
                  <c:pt idx="0">
                    <c:v>Do nothing</c:v>
                  </c:pt>
                  <c:pt idx="1">
                    <c:v>Optimize</c:v>
                  </c:pt>
                  <c:pt idx="2">
                    <c:v>Transform</c:v>
                  </c:pt>
                  <c:pt idx="3">
                    <c:v>Outsource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6.4</c:v>
                </c:pt>
                <c:pt idx="2">
                  <c:v>11.3</c:v>
                </c:pt>
                <c:pt idx="3">
                  <c:v>7.1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Investment</c:v>
                </c:pt>
              </c:strCache>
            </c:strRef>
          </c:tx>
          <c:spPr>
            <a:solidFill>
              <a:srgbClr val="2F75B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Sheet1!$A$2:$A$5</c:f>
              <c:multiLvlStrCache>
                <c:ptCount val="4"/>
                <c:lvl>
                  <c:pt idx="0">
                    <c:v>Do nothing</c:v>
                  </c:pt>
                  <c:pt idx="1">
                    <c:v>Optimize</c:v>
                  </c:pt>
                  <c:pt idx="2">
                    <c:v>Transform</c:v>
                  </c:pt>
                  <c:pt idx="3">
                    <c:v>Outsource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0.2</c:v>
                </c:pt>
                <c:pt idx="1">
                  <c:v>2.7</c:v>
                </c:pt>
                <c:pt idx="2">
                  <c:v>4.8</c:v>
                </c:pt>
                <c:pt idx="3">
                  <c:v>3.9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9ED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Cumulative Net Cash Flow ($M)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Cumulative Cash Flow</c:v>
                </c:pt>
              </c:strCache>
            </c:strRef>
          </c:tx>
          <c:spPr>
            <a:solidFill>
              <a:srgbClr val="70AD47"/>
            </a:solidFill>
            <a:ln w="12700" cap="flat">
              <a:solidFill>
                <a:srgbClr val="70AD47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marker>
            <c:symbol val="circle"/>
            <c:size val="6"/>
            <c:spPr>
              <a:solidFill>
                <a:srgbClr val="70AD47"/>
              </a:solidFill>
              <a:ln w="9525" cap="flat">
                <a:solidFill>
                  <a:srgbClr val="70AD4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Y0</c:v>
                  </c:pt>
                  <c:pt idx="1">
                    <c:v>Y1</c:v>
                  </c:pt>
                  <c:pt idx="2">
                    <c:v>Y2</c:v>
                  </c:pt>
                  <c:pt idx="3">
                    <c:v>Y3</c:v>
                  </c:pt>
                  <c:pt idx="4">
                    <c:v>Y4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-4.8</c:v>
                </c:pt>
                <c:pt idx="1">
                  <c:v>-2.6</c:v>
                </c:pt>
                <c:pt idx="2">
                  <c:v>1.1</c:v>
                </c:pt>
                <c:pt idx="3">
                  <c:v>5.9</c:v>
                </c:pt>
                <c:pt idx="4">
                  <c:v>9.6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9ED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Costs vs Benefits ($M)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Costs</c:v>
                </c:pt>
              </c:strCache>
            </c:strRef>
          </c:tx>
          <c:spPr>
            <a:solidFill>
              <a:srgbClr val="C0000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Sheet1!$A$2:$A$6</c:f>
              <c:multiLvlStrCache>
                <c:ptCount val="5"/>
                <c:lvl>
                  <c:pt idx="0">
                    <c:v>Y0</c:v>
                  </c:pt>
                  <c:pt idx="1">
                    <c:v>Y1</c:v>
                  </c:pt>
                  <c:pt idx="2">
                    <c:v>Y2</c:v>
                  </c:pt>
                  <c:pt idx="3">
                    <c:v>Y3</c:v>
                  </c:pt>
                  <c:pt idx="4">
                    <c:v>Y4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4.8</c:v>
                </c:pt>
                <c:pt idx="1">
                  <c:v>2.2</c:v>
                </c:pt>
                <c:pt idx="2">
                  <c:v>1.1</c:v>
                </c:pt>
                <c:pt idx="3">
                  <c:v>0.8</c:v>
                </c:pt>
                <c:pt idx="4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Benefits</c:v>
                </c:pt>
              </c:strCache>
            </c:strRef>
          </c:tx>
          <c:spPr>
            <a:solidFill>
              <a:srgbClr val="70AD4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multiLvlStrRef>
              <c:f>Sheet1!$A$2:$A$6</c:f>
              <c:multiLvlStrCache>
                <c:ptCount val="5"/>
                <c:lvl>
                  <c:pt idx="0">
                    <c:v>Y0</c:v>
                  </c:pt>
                  <c:pt idx="1">
                    <c:v>Y1</c:v>
                  </c:pt>
                  <c:pt idx="2">
                    <c:v>Y2</c:v>
                  </c:pt>
                  <c:pt idx="3">
                    <c:v>Y3</c:v>
                  </c:pt>
                  <c:pt idx="4">
                    <c:v>Y4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2.2</c:v>
                </c:pt>
                <c:pt idx="2">
                  <c:v>5.7</c:v>
                </c:pt>
                <c:pt idx="3">
                  <c:v>7.4</c:v>
                </c:pt>
                <c:pt idx="4">
                  <c:v>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9ED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44546A"/>
                </a:solidFill>
                <a:latin typeface="Cambri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F4E79"/>
                </a:solidFill>
                <a:latin typeface="Arial"/>
              </a:defRPr>
            </a:pPr>
            <a:r>
              <a:rPr sz="1100" b="0" i="0" u="none" strike="noStrike">
                <a:solidFill>
                  <a:srgbClr val="1F4E79"/>
                </a:solidFill>
                <a:latin typeface="Arial"/>
              </a:rPr>
              <a:t>Investment Mix ($M)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Investment Mix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F75B5"/>
              </a:solidFill>
              <a:effectLst/>
            </c:spPr>
          </c:dPt>
          <c:dPt>
            <c:idx val="1"/>
            <c:bubble3D val="0"/>
            <c:spPr>
              <a:solidFill>
                <a:srgbClr val="ED7D31"/>
              </a:solidFill>
              <a:effectLst/>
            </c:spPr>
          </c:dPt>
          <c:dPt>
            <c:idx val="2"/>
            <c:bubble3D val="0"/>
            <c:spPr>
              <a:solidFill>
                <a:srgbClr val="7030A0"/>
              </a:solidFill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effectLst/>
            </c:spPr>
          </c:dPt>
          <c:dPt>
            <c:idx val="4"/>
            <c:bubble3D val="0"/>
            <c:spPr>
              <a:solidFill>
                <a:srgbClr val="00A6A6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Technology</c:v>
                </c:pt>
                <c:pt idx="1">
                  <c:v>Implementation</c:v>
                </c:pt>
                <c:pt idx="2">
                  <c:v>Change</c:v>
                </c:pt>
                <c:pt idx="3">
                  <c:v>Contingency</c:v>
                </c:pt>
                <c:pt idx="4">
                  <c:v>Run</c:v>
                </c:pt>
              </c:strCache>
            </c:strRef>
          </c:cat>
          <c:val>
            <c:numRef>
              <c:f>Sheet1!$B$2:$B$6</c:f>
              <c:numCache>
                <c:ptCount val="5"/>
                <c:pt idx="0">
                  <c:v>2.1</c:v>
                </c:pt>
                <c:pt idx="1">
                  <c:v>1.3</c:v>
                </c:pt>
                <c:pt idx="2">
                  <c:v>0.7</c:v>
                </c:pt>
                <c:pt idx="3">
                  <c:v>0.5</c:v>
                </c:pt>
                <c:pt idx="4">
                  <c:v>0.2</c:v>
                </c:pt>
              </c:numCache>
            </c:numRef>
          </c:val>
        </c:ser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9.xml"/><Relationship Id="rId2" Type="http://schemas.openxmlformats.org/officeDocument/2006/relationships/chart" Target="/ppt/charts/chart10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1.xml"/><Relationship Id="rId2" Type="http://schemas.openxmlformats.org/officeDocument/2006/relationships/chart" Target="/ppt/charts/chart1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2.xml"/><Relationship Id="rId3" Type="http://schemas.openxmlformats.org/officeDocument/2006/relationships/chart" Target="/ppt/charts/chart3.xml"/><Relationship Id="rId1" Type="http://schemas.openxmlformats.org/officeDocument/2006/relationships/image" Target="../media/image-5-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chart" Target="/ppt/charts/chart5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chart" Target="/ppt/charts/chart8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pic>
        <p:nvPicPr>
          <p:cNvPr id="6" name="Image 0" descr="/mnt/data/a_modern_corporate_office_interior_scene_viewed_fr_batch_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1143000"/>
            <a:ext cx="5029200" cy="28254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1143000"/>
            <a:ext cx="5440680" cy="777240"/>
          </a:xfrm>
          <a:prstGeom prst="rect">
            <a:avLst/>
          </a:prstGeom>
          <a:solidFill>
            <a:srgbClr val="FFFFFF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CASE TEMPLATE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822960" y="2057400"/>
            <a:ext cx="5303520" cy="320040"/>
          </a:xfrm>
          <a:prstGeom prst="rect">
            <a:avLst/>
          </a:prstGeom>
          <a:solidFill>
            <a:srgbClr val="FFFFFF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500" i="1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Executive investment narrative for strategic decisions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22960" y="2834640"/>
            <a:ext cx="1271016" cy="457200"/>
          </a:xfrm>
          <a:prstGeom prst="rect">
            <a:avLst/>
          </a:prstGeom>
          <a:solidFill>
            <a:srgbClr val="DDEBF7"/>
          </a:solidFill>
          <a:ln w="12700">
            <a:solidFill>
              <a:srgbClr val="FFFF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Fit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2167128" y="2834640"/>
            <a:ext cx="1271016" cy="457200"/>
          </a:xfrm>
          <a:prstGeom prst="rect">
            <a:avLst/>
          </a:prstGeom>
          <a:solidFill>
            <a:srgbClr val="E2F0D9"/>
          </a:solidFill>
          <a:ln w="12700">
            <a:solidFill>
              <a:srgbClr val="FFFF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Value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3511296" y="2834640"/>
            <a:ext cx="1271016" cy="457200"/>
          </a:xfrm>
          <a:prstGeom prst="rect">
            <a:avLst/>
          </a:prstGeom>
          <a:solidFill>
            <a:srgbClr val="FCE4D6"/>
          </a:solidFill>
          <a:ln w="12700">
            <a:solidFill>
              <a:srgbClr val="FFFF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Control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4855464" y="2834640"/>
            <a:ext cx="1271016" cy="457200"/>
          </a:xfrm>
          <a:prstGeom prst="rect">
            <a:avLst/>
          </a:prstGeom>
          <a:solidFill>
            <a:srgbClr val="E4DFEC"/>
          </a:solidFill>
          <a:ln w="12700">
            <a:solidFill>
              <a:srgbClr val="FFFF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Execution Readiness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822960" y="3657600"/>
            <a:ext cx="530352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Prepared for enterprise leadership, investment committees, transformation boards, and operating executives.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822960" y="4709160"/>
            <a:ext cx="5303520" cy="502920"/>
          </a:xfrm>
          <a:prstGeom prst="rect">
            <a:avLst/>
          </a:prstGeom>
          <a:solidFill>
            <a:srgbClr val="FFF2CC"/>
          </a:solidFill>
          <a:ln w="12700">
            <a:solidFill>
              <a:srgbClr val="FFF2C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Decision-ready. Evidence-based. Outcome-focused.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AND BENEFIT BREAKDOWN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Clarify what will be spent and what will be realized</a:t>
            </a:r>
            <a:endParaRPr lang="en-US" sz="12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731520" y="1143000"/>
          <a:ext cx="3840480" cy="2286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9" name="Chart 1" descr=""/>
          <p:cNvGraphicFramePr/>
          <p:nvPr/>
        </p:nvGraphicFramePr>
        <p:xfrm>
          <a:off x="4800600" y="1143000"/>
          <a:ext cx="3840480" cy="2286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0" name="Text 6"/>
          <p:cNvSpPr/>
          <p:nvPr/>
        </p:nvSpPr>
        <p:spPr>
          <a:xfrm>
            <a:off x="8961120" y="1143000"/>
            <a:ext cx="2468880" cy="320040"/>
          </a:xfrm>
          <a:prstGeom prst="rect">
            <a:avLst/>
          </a:prstGeom>
          <a:solidFill>
            <a:srgbClr val="E2F0D9"/>
          </a:solidFill>
          <a:ln w="12700">
            <a:solidFill>
              <a:srgbClr val="E2F0D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Benefit realization controls</a:t>
            </a:r>
            <a:endParaRPr lang="en-US" sz="11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915400" y="1554480"/>
          <a:ext cx="2651760" cy="1828800"/>
        </p:xfrm>
        <a:graphic>
          <a:graphicData uri="http://schemas.openxmlformats.org/drawingml/2006/table">
            <a:tbl>
              <a:tblPr/>
              <a:tblGrid>
                <a:gridCol w="1371600"/>
                <a:gridCol w="1005840"/>
              </a:tblGrid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Control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Owner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baseline locked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finance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 driver named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sponsor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evidence source agreed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PMO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monthly tracking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owner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14400" y="3840480"/>
          <a:ext cx="10332720" cy="1463040"/>
        </p:xfrm>
        <a:graphic>
          <a:graphicData uri="http://schemas.openxmlformats.org/drawingml/2006/table">
            <a:tbl>
              <a:tblPr/>
              <a:tblGrid>
                <a:gridCol w="1920240"/>
                <a:gridCol w="1097280"/>
                <a:gridCol w="1097280"/>
                <a:gridCol w="1097280"/>
                <a:gridCol w="3474720"/>
              </a:tblGrid>
              <a:tr h="2926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Value lever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Year 1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Year 2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Year 3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Control evidence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Labor efficiency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$1.1M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$2.5M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$2.9M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headcount capacity plan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Revenue protection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$0.8M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$2.4M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$3.1M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account retention data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Risk avoidance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$0.2M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$0.6M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$0.7M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control testing evidence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Working capital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$0.1M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$0.2M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$0.4M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cycle time and balance data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SCENARIO AND SENSITIVITY ANALYSIS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whether the case is robust under uncertainty</a:t>
            </a:r>
            <a:endParaRPr lang="en-US" sz="12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777240" y="1143000"/>
          <a:ext cx="5394960" cy="2286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92240" y="1188720"/>
          <a:ext cx="5029200" cy="2057400"/>
        </p:xfrm>
        <a:graphic>
          <a:graphicData uri="http://schemas.openxmlformats.org/drawingml/2006/table">
            <a:tbl>
              <a:tblPr/>
              <a:tblGrid>
                <a:gridCol w="1371600"/>
                <a:gridCol w="731520"/>
                <a:gridCol w="731520"/>
                <a:gridCol w="731520"/>
                <a:gridCol w="1280160"/>
              </a:tblGrid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Sensitivity variable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Low case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Base case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 case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Executive interpretation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adoption rate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60%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80%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92%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biggest driver of benefits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implementation cost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+25%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base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-10%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moderate impact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cycle time gain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15%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28%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40%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strong correlation to value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revenue retention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40%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65%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78%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needs sponsor ownership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Chart 1" descr=""/>
          <p:cNvGraphicFramePr/>
          <p:nvPr/>
        </p:nvGraphicFramePr>
        <p:xfrm>
          <a:off x="914400" y="3703320"/>
          <a:ext cx="10149840" cy="1737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6"/>
          <p:cNvSpPr/>
          <p:nvPr/>
        </p:nvSpPr>
        <p:spPr>
          <a:xfrm>
            <a:off x="822960" y="5715000"/>
            <a:ext cx="10515600" cy="256032"/>
          </a:xfrm>
          <a:prstGeom prst="rect">
            <a:avLst/>
          </a:prstGeom>
          <a:solidFill>
            <a:srgbClr val="F4CCCC"/>
          </a:solidFill>
          <a:ln w="12700">
            <a:solidFill>
              <a:srgbClr val="F4CCC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[Note] Important: the business case should remain acceptable even when key assumptions are stressed.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ASSESSMENT AND MITIGATION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Expose the delivery and value-realization risks</a:t>
            </a:r>
            <a:endParaRPr lang="en-US" sz="12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1143000"/>
          <a:ext cx="6675120" cy="2286000"/>
        </p:xfrm>
        <a:graphic>
          <a:graphicData uri="http://schemas.openxmlformats.org/drawingml/2006/table">
            <a:tbl>
              <a:tblPr/>
              <a:tblGrid>
                <a:gridCol w="1554480"/>
                <a:gridCol w="914400"/>
                <a:gridCol w="914400"/>
                <a:gridCol w="2194560"/>
                <a:gridCol w="914400"/>
              </a:tblGrid>
              <a:tr h="3810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Risk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Impact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Likelihood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Mitigation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Owner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adoption resistance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Medium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change network and incentives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Sponsor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integration complexity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Medium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architecture review and phased interfaces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CTO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 leakage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Medium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named benefit owners and monthly evidence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Finance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resource constraints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Medium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resource lock and steering escalation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PMO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scope creep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Medium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Medium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stage gates and change control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Program Lead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Chart 0" descr=""/>
          <p:cNvGraphicFramePr/>
          <p:nvPr/>
        </p:nvGraphicFramePr>
        <p:xfrm>
          <a:off x="7863840" y="1234440"/>
          <a:ext cx="3291840" cy="2194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0" name="Text 6"/>
          <p:cNvSpPr/>
          <p:nvPr/>
        </p:nvSpPr>
        <p:spPr>
          <a:xfrm>
            <a:off x="914400" y="3886200"/>
            <a:ext cx="914400" cy="347472"/>
          </a:xfrm>
          <a:prstGeom prst="rect">
            <a:avLst/>
          </a:prstGeom>
          <a:solidFill>
            <a:srgbClr val="F4CCC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 1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1874520" y="3886200"/>
            <a:ext cx="160020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stage-gate investment release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3657600" y="3886200"/>
            <a:ext cx="914400" cy="347472"/>
          </a:xfrm>
          <a:prstGeom prst="rect">
            <a:avLst/>
          </a:prstGeom>
          <a:solidFill>
            <a:srgbClr val="FCE4D6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 2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4617720" y="3886200"/>
            <a:ext cx="160020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benefit owner sign-off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6400800" y="3886200"/>
            <a:ext cx="914400" cy="347472"/>
          </a:xfrm>
          <a:prstGeom prst="rect">
            <a:avLst/>
          </a:prstGeom>
          <a:solidFill>
            <a:srgbClr val="DDEBF7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 3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7360920" y="3886200"/>
            <a:ext cx="160020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independent technical review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9144000" y="3886200"/>
            <a:ext cx="914400" cy="347472"/>
          </a:xfrm>
          <a:prstGeom prst="rect">
            <a:avLst/>
          </a:prstGeom>
          <a:solidFill>
            <a:srgbClr val="E2F0D9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 4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0104120" y="3886200"/>
            <a:ext cx="160020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readiness dashboard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822960" y="5623560"/>
            <a:ext cx="10607040" cy="256032"/>
          </a:xfrm>
          <a:prstGeom prst="rect">
            <a:avLst/>
          </a:prstGeom>
          <a:solidFill>
            <a:srgbClr val="F4CCCC"/>
          </a:solidFill>
          <a:ln w="12700">
            <a:solidFill>
              <a:srgbClr val="F4CCC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[Note] Risk management must be active: each high risk needs a mitigation, owner, trigger and contingency.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IMPLEMENTATION ROADMAP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the work to control risk and unlock value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463040" cy="3200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1627632"/>
            <a:ext cx="1463040" cy="347472"/>
          </a:xfrm>
          <a:prstGeom prst="rect">
            <a:avLst/>
          </a:prstGeom>
          <a:solidFill>
            <a:srgbClr val="DDEBF7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Mobilize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85800" y="2048256"/>
            <a:ext cx="14630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investment approval, governance, baseline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926080" y="1234440"/>
            <a:ext cx="1463040" cy="3200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1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926080" y="1627632"/>
            <a:ext cx="1463040" cy="347472"/>
          </a:xfrm>
          <a:prstGeom prst="rect">
            <a:avLst/>
          </a:prstGeom>
          <a:solidFill>
            <a:srgbClr val="E2F0D9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926080" y="2048256"/>
            <a:ext cx="14630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process, data, architecture, controls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166360" y="1234440"/>
            <a:ext cx="1463040" cy="3200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2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166360" y="1627632"/>
            <a:ext cx="1463040" cy="347472"/>
          </a:xfrm>
          <a:prstGeom prst="rect">
            <a:avLst/>
          </a:prstGeom>
          <a:solidFill>
            <a:srgbClr val="FFF2C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166360" y="2048256"/>
            <a:ext cx="14630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platform, integrations, reporting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406640" y="1234440"/>
            <a:ext cx="1463040" cy="3200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3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406640" y="1627632"/>
            <a:ext cx="1463040" cy="347472"/>
          </a:xfrm>
          <a:prstGeom prst="rect">
            <a:avLst/>
          </a:prstGeom>
          <a:solidFill>
            <a:srgbClr val="FCE4D6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Pilot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406640" y="2048256"/>
            <a:ext cx="14630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limited rollout, benefit validation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646920" y="1234440"/>
            <a:ext cx="1463040" cy="3200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646920" y="1627632"/>
            <a:ext cx="1463040" cy="347472"/>
          </a:xfrm>
          <a:prstGeom prst="rect">
            <a:avLst/>
          </a:prstGeom>
          <a:solidFill>
            <a:srgbClr val="E4DFE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9646920" y="2048256"/>
            <a:ext cx="146304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deployment and optimization</a:t>
            </a:r>
            <a:endParaRPr lang="en-US" sz="900" dirty="0"/>
          </a:p>
        </p:txBody>
      </p:sp>
      <p:graphicFrame>
        <p:nvGraphicFramePr>
          <p:cNvPr id="23" name="Chart 0" descr=""/>
          <p:cNvGraphicFramePr/>
          <p:nvPr/>
        </p:nvGraphicFramePr>
        <p:xfrm>
          <a:off x="914400" y="3749040"/>
          <a:ext cx="10149840" cy="17830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MODEL AND RESOURCE PLAN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Define the accountability model for delivery and run state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1143000"/>
            <a:ext cx="1417320" cy="320040"/>
          </a:xfrm>
          <a:prstGeom prst="rect">
            <a:avLst/>
          </a:prstGeom>
          <a:solidFill>
            <a:srgbClr val="DDEBF7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SPONSOR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2240280" y="1143000"/>
            <a:ext cx="2057400" cy="320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owns value and executive barriers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526280" y="1143000"/>
            <a:ext cx="1417320" cy="320040"/>
          </a:xfrm>
          <a:prstGeom prst="rect">
            <a:avLst/>
          </a:prstGeom>
          <a:solidFill>
            <a:srgbClr val="E2F0D9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 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035040" y="1143000"/>
            <a:ext cx="2057400" cy="320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prioritizes scope and acceptance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321040" y="1143000"/>
            <a:ext cx="1417320" cy="320040"/>
          </a:xfrm>
          <a:prstGeom prst="rect">
            <a:avLst/>
          </a:prstGeom>
          <a:solidFill>
            <a:srgbClr val="E4DFE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PROGRAM LEAD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9829800" y="1143000"/>
            <a:ext cx="2057400" cy="320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manages plan, risks and dependencies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31520" y="2103120"/>
            <a:ext cx="1417320" cy="320040"/>
          </a:xfrm>
          <a:prstGeom prst="rect">
            <a:avLst/>
          </a:prstGeom>
          <a:solidFill>
            <a:srgbClr val="FCE4D6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PARTNER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240280" y="2103120"/>
            <a:ext cx="2057400" cy="320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validates model and benefit tracking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526280" y="2103120"/>
            <a:ext cx="1417320" cy="320040"/>
          </a:xfrm>
          <a:prstGeom prst="rect">
            <a:avLst/>
          </a:prstGeom>
          <a:solidFill>
            <a:srgbClr val="FFF2C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LEAD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035040" y="2103120"/>
            <a:ext cx="2057400" cy="320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drives readiness and adoption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321040" y="2103120"/>
            <a:ext cx="1417320" cy="320040"/>
          </a:xfrm>
          <a:prstGeom prst="rect">
            <a:avLst/>
          </a:prstGeom>
          <a:solidFill>
            <a:srgbClr val="F4CCC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TECHNOLOGY LEAD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9829800" y="2103120"/>
            <a:ext cx="2057400" cy="320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owns solution and integrations</a:t>
            </a:r>
            <a:endParaRPr lang="en-US" sz="900" dirty="0"/>
          </a:p>
        </p:txBody>
      </p:sp>
      <p:graphicFrame>
        <p:nvGraphicFramePr>
          <p:cNvPr id="20" name="Chart 0" descr=""/>
          <p:cNvGraphicFramePr/>
          <p:nvPr/>
        </p:nvGraphicFramePr>
        <p:xfrm>
          <a:off x="914400" y="3566160"/>
          <a:ext cx="5120640" cy="20116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0" y="3566160"/>
          <a:ext cx="4480560" cy="2011680"/>
        </p:xfrm>
        <a:graphic>
          <a:graphicData uri="http://schemas.openxmlformats.org/drawingml/2006/table">
            <a:tbl>
              <a:tblPr/>
              <a:tblGrid>
                <a:gridCol w="1371600"/>
                <a:gridCol w="914400"/>
                <a:gridCol w="2011680"/>
              </a:tblGrid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Governance body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Cadence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Decision rights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Executive sponsor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monthly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investment conditions and barriers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Steering committee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bi-weekly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scope, risk and milestone trade-offs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Working team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weekly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delivery decisions and issue resolution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Benefits council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monthly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 evidence and corrective actions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IMPACT AND CHANGE PLAN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Address adoption risk before go-live</a:t>
            </a:r>
            <a:endParaRPr lang="en-US" sz="12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1097280"/>
          <a:ext cx="6583680" cy="2240280"/>
        </p:xfrm>
        <a:graphic>
          <a:graphicData uri="http://schemas.openxmlformats.org/drawingml/2006/table">
            <a:tbl>
              <a:tblPr/>
              <a:tblGrid>
                <a:gridCol w="1463040"/>
                <a:gridCol w="731520"/>
                <a:gridCol w="1554480"/>
                <a:gridCol w="2560320"/>
              </a:tblGrid>
              <a:tr h="3733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Stakeholder group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Impact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Concern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Engagement approach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3733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Frontline teams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workflow disruption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champion network and hands-on training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33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Managers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performance accountability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manager dashboard and playbook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33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Finance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Medium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 evidence quality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monthly benefit validation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33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Technology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integration complexity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architecture board and release gates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33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Customers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Medium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transition continuity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controlled pilot and service monitoring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Chart 0" descr=""/>
          <p:cNvGraphicFramePr/>
          <p:nvPr/>
        </p:nvGraphicFramePr>
        <p:xfrm>
          <a:off x="7772400" y="1188720"/>
          <a:ext cx="3337560" cy="2148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0" name="Text 6"/>
          <p:cNvSpPr/>
          <p:nvPr/>
        </p:nvSpPr>
        <p:spPr>
          <a:xfrm>
            <a:off x="960120" y="3886200"/>
            <a:ext cx="1097280" cy="320040"/>
          </a:xfrm>
          <a:prstGeom prst="rect">
            <a:avLst/>
          </a:prstGeom>
          <a:solidFill>
            <a:srgbClr val="DDEBF7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INFORM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2103120" y="3886200"/>
            <a:ext cx="137160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executive message and case for change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3611880" y="3886200"/>
            <a:ext cx="1097280" cy="320040"/>
          </a:xfrm>
          <a:prstGeom prst="rect">
            <a:avLst/>
          </a:prstGeom>
          <a:solidFill>
            <a:srgbClr val="E2F0D9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EQUIP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4754880" y="3886200"/>
            <a:ext cx="137160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role-based training and job aids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6263640" y="3886200"/>
            <a:ext cx="1097280" cy="320040"/>
          </a:xfrm>
          <a:prstGeom prst="rect">
            <a:avLst/>
          </a:prstGeom>
          <a:solidFill>
            <a:srgbClr val="FCE4D6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ACTIVATE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7406640" y="3886200"/>
            <a:ext cx="137160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champions, feedback loops and floor support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8915400" y="3886200"/>
            <a:ext cx="1097280" cy="320040"/>
          </a:xfrm>
          <a:prstGeom prst="rect">
            <a:avLst/>
          </a:prstGeom>
          <a:solidFill>
            <a:srgbClr val="E4DFE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SUSTAIN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0058400" y="3886200"/>
            <a:ext cx="137160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KPI dashboards and reinforcement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822960" y="5669280"/>
            <a:ext cx="10607040" cy="256032"/>
          </a:xfrm>
          <a:prstGeom prst="rect">
            <a:avLst/>
          </a:prstGeom>
          <a:solidFill>
            <a:srgbClr val="F4CCCC"/>
          </a:solidFill>
          <a:ln w="12700">
            <a:solidFill>
              <a:srgbClr val="F4CCC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[Note] Adoption is a value driver, not a communication task. Treat change readiness as an investment condition.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AND DECISION GATES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 funding and risk through evidence-based gates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1143000"/>
            <a:ext cx="1005840" cy="3200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Gate 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1554480"/>
            <a:ext cx="1691640" cy="347472"/>
          </a:xfrm>
          <a:prstGeom prst="rect">
            <a:avLst/>
          </a:prstGeom>
          <a:solidFill>
            <a:srgbClr val="DDEBF7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approve concept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40080" y="1993392"/>
            <a:ext cx="169164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fit and sponsor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926080" y="1143000"/>
            <a:ext cx="1005840" cy="3200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Gate 1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926080" y="1554480"/>
            <a:ext cx="1691640" cy="347472"/>
          </a:xfrm>
          <a:prstGeom prst="rect">
            <a:avLst/>
          </a:prstGeom>
          <a:solidFill>
            <a:srgbClr val="E2F0D9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approve design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2926080" y="1993392"/>
            <a:ext cx="169164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target state and controls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212080" y="1143000"/>
            <a:ext cx="1005840" cy="3200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Gate 2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212080" y="1554480"/>
            <a:ext cx="1691640" cy="347472"/>
          </a:xfrm>
          <a:prstGeom prst="rect">
            <a:avLst/>
          </a:prstGeom>
          <a:solidFill>
            <a:srgbClr val="FFF2C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release build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212080" y="1993392"/>
            <a:ext cx="169164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model and architecture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498080" y="1143000"/>
            <a:ext cx="1005840" cy="3200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Gate 3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498080" y="1554480"/>
            <a:ext cx="1691640" cy="347472"/>
          </a:xfrm>
          <a:prstGeom prst="rect">
            <a:avLst/>
          </a:prstGeom>
          <a:solidFill>
            <a:srgbClr val="FCE4D6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scale pilot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498080" y="1993392"/>
            <a:ext cx="169164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benefit evidence and adoption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784080" y="1143000"/>
            <a:ext cx="1005840" cy="3200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Gate 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0" y="1554480"/>
            <a:ext cx="1691640" cy="347472"/>
          </a:xfrm>
          <a:prstGeom prst="rect">
            <a:avLst/>
          </a:prstGeom>
          <a:solidFill>
            <a:srgbClr val="E4DFE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close case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9784080" y="1993392"/>
            <a:ext cx="169164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benefit realization and lessons</a:t>
            </a:r>
            <a:endParaRPr lang="en-US" sz="9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14400" y="3703320"/>
          <a:ext cx="10241280" cy="1783080"/>
        </p:xfrm>
        <a:graphic>
          <a:graphicData uri="http://schemas.openxmlformats.org/drawingml/2006/table">
            <a:tbl>
              <a:tblPr/>
              <a:tblGrid>
                <a:gridCol w="2011680"/>
                <a:gridCol w="4663440"/>
                <a:gridCol w="2377440"/>
              </a:tblGrid>
              <a:tr h="2971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Decision artifact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Required evidence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Owner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971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investment ask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financial model and assumption log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sponsor + finance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1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risk register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top risks, triggers and mitigations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program lead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1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 tracker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baseline, source and owner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finance partner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1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change readiness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adoption metrics and training coverage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change lead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1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post-implementation review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 realization and lessons learned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PMO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4" name="Text 21"/>
          <p:cNvSpPr/>
          <p:nvPr/>
        </p:nvSpPr>
        <p:spPr>
          <a:xfrm>
            <a:off x="822960" y="5669280"/>
            <a:ext cx="10515600" cy="256032"/>
          </a:xfrm>
          <a:prstGeom prst="rect">
            <a:avLst/>
          </a:prstGeom>
          <a:solidFill>
            <a:srgbClr val="F4CCCC"/>
          </a:solidFill>
          <a:ln w="12700">
            <a:solidFill>
              <a:srgbClr val="F4CCC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[Note] Gates protect executive trust: the next release of funding should depend on evidence, not optimism.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APPROVAL PACK AND NEXT STEPS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Convert the case into a decision and an action plan</a:t>
            </a:r>
            <a:endParaRPr lang="en-US" sz="12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1143000"/>
          <a:ext cx="5303520" cy="1920240"/>
        </p:xfrm>
        <a:graphic>
          <a:graphicData uri="http://schemas.openxmlformats.org/drawingml/2006/table">
            <a:tbl>
              <a:tblPr/>
              <a:tblGrid>
                <a:gridCol w="1463040"/>
                <a:gridCol w="2377440"/>
                <a:gridCol w="1280160"/>
              </a:tblGrid>
              <a:tr h="38404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Approval item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Recommendation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Decision required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funding request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$4.8M over two years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approve / defer / reject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scope release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phased transformation option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approve scope baseline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conditions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 owners and stage gates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approve conditions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governance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steering committee and benefits council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approve cadence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9" name="Image 0" descr="/mnt/data/a_realistic_corporate_meeting_scene_in_a_modern_of_batch_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46520" y="1234440"/>
            <a:ext cx="4526280" cy="254203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14400" y="3794760"/>
            <a:ext cx="457200" cy="4572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1417320" y="3794760"/>
            <a:ext cx="1371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lock financial baseline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2971800" y="3794760"/>
            <a:ext cx="457200" cy="4572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3474720" y="3794760"/>
            <a:ext cx="1371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appoint benefit owners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5029200" y="3794760"/>
            <a:ext cx="457200" cy="4572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5532120" y="3794760"/>
            <a:ext cx="1371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approve mobilization charter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7086600" y="3794760"/>
            <a:ext cx="457200" cy="4572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7589520" y="3794760"/>
            <a:ext cx="1371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 up governance cadence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9144000" y="3794760"/>
            <a:ext cx="457200" cy="4572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9646920" y="3794760"/>
            <a:ext cx="1371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begin phase 0 within 15 days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914400" y="4800600"/>
            <a:ext cx="10149840" cy="640080"/>
          </a:xfrm>
          <a:prstGeom prst="rect">
            <a:avLst/>
          </a:prstGeom>
          <a:solidFill>
            <a:srgbClr val="E2F0D9"/>
          </a:solidFill>
          <a:ln w="12700">
            <a:solidFill>
              <a:srgbClr val="E2F0D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Final decision statement: approve the recommended transformation option subject to stage-gate funding, owner sign-off, and quarterly benefit validation.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APPENDIX: DATA INPUTS AND ASSUMPTION LOG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Minimum data needed to make the business case auditable</a:t>
            </a:r>
            <a:endParaRPr lang="en-US" sz="12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31520" y="1097280"/>
          <a:ext cx="10881360" cy="2606040"/>
        </p:xfrm>
        <a:graphic>
          <a:graphicData uri="http://schemas.openxmlformats.org/drawingml/2006/table">
            <a:tbl>
              <a:tblPr/>
              <a:tblGrid>
                <a:gridCol w="1508760"/>
                <a:gridCol w="3749040"/>
                <a:gridCol w="1828800"/>
                <a:gridCol w="2743200"/>
              </a:tblGrid>
              <a:tr h="372291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Input category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Required data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Source owner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Review control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3722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financials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baseline costs, capex, opex, benefits, tax and discount rate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finance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model audit before approval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22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operations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volumes, cycle time, defect rate, productivity and backlog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operations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monthly source reconciliation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22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technology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architecture cost, integration effort, run cost and support model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technology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architecture board review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22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risk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top risks, likelihood, impact, triggers, mitigation and contingency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PMO / risk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steering committee review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22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change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stakeholders, readiness, training, adoption and communications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change lead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readiness checkpoint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22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 owner, baseline, formula, evidence and realization date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finance + sponsor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monthly benefit tracking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60120" y="4069080"/>
          <a:ext cx="4114800" cy="1417320"/>
        </p:xfrm>
        <a:graphic>
          <a:graphicData uri="http://schemas.openxmlformats.org/drawingml/2006/table">
            <a:tbl>
              <a:tblPr/>
              <a:tblGrid>
                <a:gridCol w="2743200"/>
                <a:gridCol w="731520"/>
              </a:tblGrid>
              <a:tr h="20247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Business Case Readiness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Status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20247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Assumption log complete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247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Finance validation complete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247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Risk owner assigned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247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Benefits baseline locked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247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Decision gates defined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247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Post-review cadence agreed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Chart 0" descr=""/>
          <p:cNvGraphicFramePr/>
          <p:nvPr/>
        </p:nvGraphicFramePr>
        <p:xfrm>
          <a:off x="6400800" y="3657600"/>
          <a:ext cx="4023360" cy="2057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Text 6"/>
          <p:cNvSpPr/>
          <p:nvPr/>
        </p:nvSpPr>
        <p:spPr>
          <a:xfrm>
            <a:off x="777240" y="5806440"/>
            <a:ext cx="10698480" cy="256032"/>
          </a:xfrm>
          <a:prstGeom prst="rect">
            <a:avLst/>
          </a:prstGeom>
          <a:solidFill>
            <a:srgbClr val="F4CCCC"/>
          </a:solidFill>
          <a:ln w="12700">
            <a:solidFill>
              <a:srgbClr val="F4CCC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[Note] Appendix data should make the case repeatable and defensible after executive questions or audit review.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INDEX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structure for executive review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1280160"/>
            <a:ext cx="594360" cy="384048"/>
          </a:xfrm>
          <a:prstGeom prst="rect">
            <a:avLst/>
          </a:prstGeom>
          <a:solidFill>
            <a:srgbClr val="DDEBF7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554480" y="1280160"/>
            <a:ext cx="283464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Executive context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26280" y="1280160"/>
            <a:ext cx="29260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this case matters now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1938528"/>
            <a:ext cx="594360" cy="384048"/>
          </a:xfrm>
          <a:prstGeom prst="rect">
            <a:avLst/>
          </a:prstGeom>
          <a:solidFill>
            <a:srgbClr val="E2F0D9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554480" y="1938528"/>
            <a:ext cx="283464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fit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26280" y="1938528"/>
            <a:ext cx="29260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problem, opportunity and objectives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2960" y="2596896"/>
            <a:ext cx="594360" cy="384048"/>
          </a:xfrm>
          <a:prstGeom prst="rect">
            <a:avLst/>
          </a:prstGeom>
          <a:solidFill>
            <a:srgbClr val="FCE4D6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554480" y="2596896"/>
            <a:ext cx="283464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Options analysis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26280" y="2596896"/>
            <a:ext cx="29260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scenarios, trade-offs and recommendation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22960" y="3255264"/>
            <a:ext cx="594360" cy="384048"/>
          </a:xfrm>
          <a:prstGeom prst="rect">
            <a:avLst/>
          </a:prstGeom>
          <a:solidFill>
            <a:srgbClr val="E4DFE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554480" y="3255264"/>
            <a:ext cx="283464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case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26280" y="3255264"/>
            <a:ext cx="29260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investment, benefits, NPV, ROI and sensitivity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22960" y="3913632"/>
            <a:ext cx="594360" cy="384048"/>
          </a:xfrm>
          <a:prstGeom prst="rect">
            <a:avLst/>
          </a:prstGeom>
          <a:solidFill>
            <a:srgbClr val="FFF2C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554480" y="3913632"/>
            <a:ext cx="283464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&amp; execution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26280" y="3913632"/>
            <a:ext cx="29260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roadmap, resources, governance and change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22960" y="4572000"/>
            <a:ext cx="594360" cy="384048"/>
          </a:xfrm>
          <a:prstGeom prst="rect">
            <a:avLst/>
          </a:prstGeom>
          <a:solidFill>
            <a:srgbClr val="F4CCC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554480" y="4572000"/>
            <a:ext cx="283464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 package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526280" y="4572000"/>
            <a:ext cx="29260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approval ask, conditions and next steps</a:t>
            </a:r>
            <a:endParaRPr lang="en-US" sz="1200" dirty="0"/>
          </a:p>
        </p:txBody>
      </p:sp>
      <p:pic>
        <p:nvPicPr>
          <p:cNvPr id="26" name="Image 0" descr="/mnt/data/a_wide_modern_office_meeting_scene_a_conference_batch_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1000" y="1280160"/>
            <a:ext cx="3246120" cy="182880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822960" y="5852160"/>
            <a:ext cx="10698480" cy="256032"/>
          </a:xfrm>
          <a:prstGeom prst="rect">
            <a:avLst/>
          </a:prstGeom>
          <a:solidFill>
            <a:srgbClr val="F4CCCC"/>
          </a:solidFill>
          <a:ln w="12700">
            <a:solidFill>
              <a:srgbClr val="F4CCC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[Note] The table of contents should mirror the investment committee decision path: context, case, value, risk, execution and approval.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One-slide narrative for the investment committee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224028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75B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INVESTMENT ASK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490472"/>
            <a:ext cx="224028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F75B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$4.8M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85800" y="1920240"/>
            <a:ext cx="224028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two-year funded program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063240" y="1234440"/>
            <a:ext cx="224028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0AD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NET PRESENT VALUE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063240" y="1490472"/>
            <a:ext cx="224028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70AD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$9.6M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3063240" y="1920240"/>
            <a:ext cx="224028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positive value creation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5440680" y="1234440"/>
            <a:ext cx="224028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D7D3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PAYBACK PERIOD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440680" y="1490472"/>
            <a:ext cx="224028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D7D3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 mo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40680" y="1920240"/>
            <a:ext cx="224028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within investment policy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1234440"/>
            <a:ext cx="224028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030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SCORE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818120" y="1490472"/>
            <a:ext cx="224028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7030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87/100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7818120" y="1920240"/>
            <a:ext cx="224028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 enterprise fit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822960" y="2743200"/>
            <a:ext cx="5029200" cy="457200"/>
          </a:xfrm>
          <a:prstGeom prst="rect">
            <a:avLst/>
          </a:prstGeom>
          <a:solidFill>
            <a:srgbClr val="E2F0D9"/>
          </a:solidFill>
          <a:ln w="12700">
            <a:solidFill>
              <a:srgbClr val="E2F0D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Recommended decision: APPROVE WITH CONDITIONS</a:t>
            </a:r>
            <a:endParaRPr lang="en-US" sz="16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3429000"/>
          <a:ext cx="5166360" cy="1645920"/>
        </p:xfrm>
        <a:graphic>
          <a:graphicData uri="http://schemas.openxmlformats.org/drawingml/2006/table">
            <a:tbl>
              <a:tblPr/>
              <a:tblGrid>
                <a:gridCol w="1463040"/>
                <a:gridCol w="1920240"/>
                <a:gridCol w="1783080"/>
              </a:tblGrid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Decision dimension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Executive finding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Management focus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Value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Material cost reduction and revenue protection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 ownership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Risk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Manageable with staged controls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implementation gating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Execution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Strong internal sponsorship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resource discipline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Governance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Quarterly investment review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 tracking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Chart 0" descr=""/>
          <p:cNvGraphicFramePr/>
          <p:nvPr/>
        </p:nvGraphicFramePr>
        <p:xfrm>
          <a:off x="6537960" y="2743200"/>
          <a:ext cx="4297680" cy="2514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3" name="Text 19"/>
          <p:cNvSpPr/>
          <p:nvPr/>
        </p:nvSpPr>
        <p:spPr>
          <a:xfrm>
            <a:off x="777240" y="5788152"/>
            <a:ext cx="10789920" cy="256032"/>
          </a:xfrm>
          <a:prstGeom prst="rect">
            <a:avLst/>
          </a:prstGeom>
          <a:solidFill>
            <a:srgbClr val="F4CCCC"/>
          </a:solidFill>
          <a:ln w="12700">
            <a:solidFill>
              <a:srgbClr val="F4CCC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[Note] Important: the approval recommendation should include explicit conditions, benefit owners and stage-gate controls.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FIT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 the business case to enterprise priorities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1143000"/>
            <a:ext cx="2514600" cy="365760"/>
          </a:xfrm>
          <a:prstGeom prst="rect">
            <a:avLst/>
          </a:prstGeom>
          <a:solidFill>
            <a:srgbClr val="DDEBF7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GROWTH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31520" y="1600200"/>
            <a:ext cx="251460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expands addressable market and protects strategic accounts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566160" y="1143000"/>
            <a:ext cx="2514600" cy="365760"/>
          </a:xfrm>
          <a:prstGeom prst="rect">
            <a:avLst/>
          </a:prstGeom>
          <a:solidFill>
            <a:srgbClr val="E2F0D9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EFFICIENCY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566160" y="1600200"/>
            <a:ext cx="251460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reduces rework, handoffs and manual processing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0" y="1143000"/>
            <a:ext cx="2514600" cy="365760"/>
          </a:xfrm>
          <a:prstGeom prst="rect">
            <a:avLst/>
          </a:prstGeom>
          <a:solidFill>
            <a:srgbClr val="FFF2C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RESILIENCE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0" y="1600200"/>
            <a:ext cx="251460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improves control, continuity and service reliability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235440" y="1143000"/>
            <a:ext cx="2514600" cy="365760"/>
          </a:xfrm>
          <a:prstGeom prst="rect">
            <a:avLst/>
          </a:prstGeom>
          <a:solidFill>
            <a:srgbClr val="FCE4D6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CUSTOMER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235440" y="1600200"/>
            <a:ext cx="251460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shortens cycle time and improves experience quality</a:t>
            </a:r>
            <a:endParaRPr lang="en-US" sz="12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005840" y="2834640"/>
          <a:ext cx="10149840" cy="1965960"/>
        </p:xfrm>
        <a:graphic>
          <a:graphicData uri="http://schemas.openxmlformats.org/drawingml/2006/table">
            <a:tbl>
              <a:tblPr/>
              <a:tblGrid>
                <a:gridCol w="1828800"/>
                <a:gridCol w="2468880"/>
                <a:gridCol w="3200400"/>
                <a:gridCol w="914400"/>
              </a:tblGrid>
              <a:tr h="39319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Strategic objective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Current constraint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Business case contribution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Fit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3931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Digital scale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legacy workflow limits volume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automation platform and operating model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31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Cost leadership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manual cost per transaction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process redesign and lower unit cost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31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Customer loyalty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slow response cycle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faster fulfilment and fewer errors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Medium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31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Compliance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control evidence fragmented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standardized governance and reporting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Text 14"/>
          <p:cNvSpPr/>
          <p:nvPr/>
        </p:nvSpPr>
        <p:spPr>
          <a:xfrm>
            <a:off x="822960" y="5623560"/>
            <a:ext cx="10515600" cy="256032"/>
          </a:xfrm>
          <a:prstGeom prst="rect">
            <a:avLst/>
          </a:prstGeom>
          <a:solidFill>
            <a:srgbClr val="F4CCCC"/>
          </a:solidFill>
          <a:ln w="12700">
            <a:solidFill>
              <a:srgbClr val="F4CCC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[Note] A strong business case explicitly shows which enterprise objective will move, by how much, and by when.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 STATEMENT AND CURRENT STATE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Define the business pain in measurable terms</a:t>
            </a:r>
            <a:endParaRPr lang="en-US" sz="1200" dirty="0"/>
          </a:p>
        </p:txBody>
      </p:sp>
      <p:pic>
        <p:nvPicPr>
          <p:cNvPr id="8" name="Image 0" descr="/mnt/data/a_wide_modern_corporate_boardroom_scene_overall_batch_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234440"/>
            <a:ext cx="4023360" cy="226771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074920" y="1143000"/>
            <a:ext cx="2103120" cy="384048"/>
          </a:xfrm>
          <a:prstGeom prst="rect">
            <a:avLst/>
          </a:prstGeom>
          <a:solidFill>
            <a:srgbClr val="F4CCC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Fragmented process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315200" y="1143000"/>
            <a:ext cx="38404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handoffs, no single owner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074920" y="1764792"/>
            <a:ext cx="2103120" cy="384048"/>
          </a:xfrm>
          <a:prstGeom prst="rect">
            <a:avLst/>
          </a:prstGeom>
          <a:solidFill>
            <a:srgbClr val="FCE4D6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 leakage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315200" y="1764792"/>
            <a:ext cx="38404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$2.1M annual avoidable cost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74920" y="2386584"/>
            <a:ext cx="2103120" cy="384048"/>
          </a:xfrm>
          <a:prstGeom prst="rect">
            <a:avLst/>
          </a:prstGeom>
          <a:solidFill>
            <a:srgbClr val="FFF2C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Slow cycle time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7315200" y="2386584"/>
            <a:ext cx="38404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median fulfilment 11.5 days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5074920" y="3008376"/>
            <a:ext cx="2103120" cy="384048"/>
          </a:xfrm>
          <a:prstGeom prst="rect">
            <a:avLst/>
          </a:prstGeom>
          <a:solidFill>
            <a:srgbClr val="E4DFE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exposure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7315200" y="3008376"/>
            <a:ext cx="38404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manual controls and audit gaps</a:t>
            </a:r>
            <a:endParaRPr lang="en-US" sz="1200" dirty="0"/>
          </a:p>
        </p:txBody>
      </p:sp>
      <p:graphicFrame>
        <p:nvGraphicFramePr>
          <p:cNvPr id="17" name="Chart 0" descr=""/>
          <p:cNvGraphicFramePr/>
          <p:nvPr/>
        </p:nvGraphicFramePr>
        <p:xfrm>
          <a:off x="822960" y="3703320"/>
          <a:ext cx="4572000" cy="1737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18" name="Chart 1" descr=""/>
          <p:cNvGraphicFramePr/>
          <p:nvPr/>
        </p:nvGraphicFramePr>
        <p:xfrm>
          <a:off x="5989320" y="3703320"/>
          <a:ext cx="4937760" cy="1737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9" name="Text 14"/>
          <p:cNvSpPr/>
          <p:nvPr/>
        </p:nvSpPr>
        <p:spPr>
          <a:xfrm>
            <a:off x="777240" y="5742432"/>
            <a:ext cx="10744200" cy="256032"/>
          </a:xfrm>
          <a:prstGeom prst="rect">
            <a:avLst/>
          </a:prstGeom>
          <a:solidFill>
            <a:srgbClr val="F4CCCC"/>
          </a:solidFill>
          <a:ln w="12700">
            <a:solidFill>
              <a:srgbClr val="F4CCC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[Note] Avoid generic problem statements. Quantify the pain and name the business owner accountable for resolution.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OPPORTUNITY AND VALUE HYPOTHESIS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Translate the problem into value levers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1234440"/>
            <a:ext cx="2377440" cy="329184"/>
          </a:xfrm>
          <a:prstGeom prst="rect">
            <a:avLst/>
          </a:prstGeom>
          <a:solidFill>
            <a:srgbClr val="E2F0D9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0AD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REVENUE PROTECTION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246120" y="1234440"/>
            <a:ext cx="1143000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0AD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$5.2M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31520" y="1655064"/>
            <a:ext cx="3657600" cy="512064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retain at-risk strategic accounts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217920" y="1234440"/>
            <a:ext cx="2377440" cy="329184"/>
          </a:xfrm>
          <a:prstGeom prst="rect">
            <a:avLst/>
          </a:prstGeom>
          <a:solidFill>
            <a:srgbClr val="DDEBF7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F75B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 REDUCTION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732520" y="1234440"/>
            <a:ext cx="1143000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F75B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$3.8M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217920" y="1655064"/>
            <a:ext cx="3657600" cy="512064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reduce manual work and rework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31520" y="2423160"/>
            <a:ext cx="2377440" cy="329184"/>
          </a:xfrm>
          <a:prstGeom prst="rect">
            <a:avLst/>
          </a:prstGeom>
          <a:solidFill>
            <a:srgbClr val="FCE4D6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D7D3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REDUCTION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246120" y="2423160"/>
            <a:ext cx="1143000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D7D3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$1.4M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31520" y="2843784"/>
            <a:ext cx="3657600" cy="512064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avoid control failure and penalties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217920" y="2423160"/>
            <a:ext cx="2377440" cy="329184"/>
          </a:xfrm>
          <a:prstGeom prst="rect">
            <a:avLst/>
          </a:prstGeom>
          <a:solidFill>
            <a:srgbClr val="E4DFEC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030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WORKING CAPITAL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732520" y="2423160"/>
            <a:ext cx="1143000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030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$0.9M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217920" y="2843784"/>
            <a:ext cx="3657600" cy="512064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shorter cycle and fewer delays</a:t>
            </a:r>
            <a:endParaRPr lang="en-US" sz="1200" dirty="0"/>
          </a:p>
        </p:txBody>
      </p:sp>
      <p:graphicFrame>
        <p:nvGraphicFramePr>
          <p:cNvPr id="20" name="Chart 0" descr=""/>
          <p:cNvGraphicFramePr/>
          <p:nvPr/>
        </p:nvGraphicFramePr>
        <p:xfrm>
          <a:off x="914400" y="3749040"/>
          <a:ext cx="4343400" cy="1828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21" name="Chart 1" descr=""/>
          <p:cNvGraphicFramePr/>
          <p:nvPr/>
        </p:nvGraphicFramePr>
        <p:xfrm>
          <a:off x="6400800" y="3749040"/>
          <a:ext cx="4343400" cy="1828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OPTIONS ANALYSIS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Compare the realistic choices before recommending</a:t>
            </a:r>
            <a:endParaRPr lang="en-US" sz="12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143000"/>
          <a:ext cx="10835640" cy="2148840"/>
        </p:xfrm>
        <a:graphic>
          <a:graphicData uri="http://schemas.openxmlformats.org/drawingml/2006/table">
            <a:tbl>
              <a:tblPr/>
              <a:tblGrid>
                <a:gridCol w="1188720"/>
                <a:gridCol w="2743200"/>
                <a:gridCol w="1097280"/>
                <a:gridCol w="1097280"/>
                <a:gridCol w="1005840"/>
                <a:gridCol w="1463040"/>
              </a:tblGrid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Option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Description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Investment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Value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Risk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Recommendation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A. Do nothing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retain current process and tools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$0.2M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$1.0M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Reject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B. Optimize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process redesign and targeted automation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$2.7M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$6.4M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Medium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Viable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C. Transform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platform, data model and operating model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$4.8M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$11.3M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Medium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Recommend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D. Outsource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third-party operating model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$3.9M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$7.1M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High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Not now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Chart 0" descr=""/>
          <p:cNvGraphicFramePr/>
          <p:nvPr/>
        </p:nvGraphicFramePr>
        <p:xfrm>
          <a:off x="914400" y="3657600"/>
          <a:ext cx="5029200" cy="1828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0" name="Text 6"/>
          <p:cNvSpPr/>
          <p:nvPr/>
        </p:nvSpPr>
        <p:spPr>
          <a:xfrm>
            <a:off x="6583680" y="3703320"/>
            <a:ext cx="4389120" cy="411480"/>
          </a:xfrm>
          <a:prstGeom prst="rect">
            <a:avLst/>
          </a:prstGeom>
          <a:solidFill>
            <a:srgbClr val="E2F0D9"/>
          </a:solidFill>
          <a:ln w="12700">
            <a:solidFill>
              <a:srgbClr val="E2F0D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Recommended option: TRANSFORM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6583680" y="4251960"/>
            <a:ext cx="43891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Rationale: highest NPV, strongest control improvement, scalable operating model, and acceptable delivery risk under staged governance.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777240" y="5715000"/>
            <a:ext cx="10744200" cy="256032"/>
          </a:xfrm>
          <a:prstGeom prst="rect">
            <a:avLst/>
          </a:prstGeom>
          <a:solidFill>
            <a:srgbClr val="F4CCCC"/>
          </a:solidFill>
          <a:ln w="12700">
            <a:solidFill>
              <a:srgbClr val="F4CCC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[Note] Important: each option must be real enough to be rejected with evidence, not created only to justify the preferred answer.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SOLUTION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target state, scope and executive guardrails</a:t>
            </a:r>
            <a:endParaRPr lang="en-US" sz="1200" dirty="0"/>
          </a:p>
        </p:txBody>
      </p:sp>
      <p:pic>
        <p:nvPicPr>
          <p:cNvPr id="8" name="Image 0" descr="/mnt/data/a_realistic_corporate_meeting_scene_in_a_modern_of_batch_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234440"/>
            <a:ext cx="3931920" cy="221284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120640" y="1234440"/>
            <a:ext cx="2377440" cy="365760"/>
          </a:xfrm>
          <a:prstGeom prst="rect">
            <a:avLst/>
          </a:prstGeom>
          <a:solidFill>
            <a:srgbClr val="DDEBF7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TECHNOLOGY PLATFORM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7635240" y="1234440"/>
            <a:ext cx="34747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workflow automation, data integration, analytics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120640" y="1856232"/>
            <a:ext cx="2377440" cy="365760"/>
          </a:xfrm>
          <a:prstGeom prst="rect">
            <a:avLst/>
          </a:prstGeom>
          <a:solidFill>
            <a:srgbClr val="E2F0D9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 REDESIGN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7635240" y="1856232"/>
            <a:ext cx="34747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standardized intake, controls, service-level rules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120640" y="2478024"/>
            <a:ext cx="2377440" cy="365760"/>
          </a:xfrm>
          <a:prstGeom prst="rect">
            <a:avLst/>
          </a:prstGeom>
          <a:solidFill>
            <a:srgbClr val="E4DFEC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OPERATING MODEL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7635240" y="2478024"/>
            <a:ext cx="34747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owners, roles, governance and performance cadence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5120640" y="3099816"/>
            <a:ext cx="2377440" cy="365760"/>
          </a:xfrm>
          <a:prstGeom prst="rect">
            <a:avLst/>
          </a:prstGeom>
          <a:solidFill>
            <a:srgbClr val="FCE4D6"/>
          </a:solidFill>
          <a:ln w="12700">
            <a:solidFill>
              <a:srgbClr val="FFFF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ADOPTION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7635240" y="3099816"/>
            <a:ext cx="34747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training, communications, adoption metrics</a:t>
            </a:r>
            <a:endParaRPr lang="en-US" sz="11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14400" y="3749040"/>
          <a:ext cx="10149840" cy="1463040"/>
        </p:xfrm>
        <a:graphic>
          <a:graphicData uri="http://schemas.openxmlformats.org/drawingml/2006/table">
            <a:tbl>
              <a:tblPr/>
              <a:tblGrid>
                <a:gridCol w="3017520"/>
                <a:gridCol w="3017520"/>
                <a:gridCol w="3017520"/>
              </a:tblGrid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In scope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Out of scope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Conditions</a:t>
                      </a:r>
                      <a:endParaRPr lang="en-US" sz="8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core workflow, reporting, controls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customer pricing policy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stage-gate release funding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integration to CRM and ERP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legacy data warehouse replacement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benefit owner sign-off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change and training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global rollout in first wave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1F4E79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risk review each quarter</a:t>
                      </a:r>
                      <a:endParaRPr lang="en-US" sz="7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36576" marR="36576" marT="36576" marB="36576" anchor="mid">
                    <a:lnL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2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- BUSINESS CASE TEMPLATE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01168"/>
            <a:ext cx="112745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case template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6446520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TOOLKITS DOCUMENT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6611112"/>
            <a:ext cx="112745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Website: www.Enterprise-Toolkits.org | Email: info@Enterprise-Toolkits.org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502920"/>
            <a:ext cx="11201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CASE OVERVIEW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86868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Summarize the investment economics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7240" y="1298448"/>
            <a:ext cx="219456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0AD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NPV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77240" y="1554480"/>
            <a:ext cx="219456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70AD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$9.6M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1984248"/>
            <a:ext cx="219456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discount rate 10%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154680" y="1298448"/>
            <a:ext cx="219456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0AD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IRR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154680" y="1554480"/>
            <a:ext cx="219456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70AD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38%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3154680" y="1984248"/>
            <a:ext cx="219456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above hurdle rate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5532120" y="1298448"/>
            <a:ext cx="219456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F75B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ROI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532120" y="1554480"/>
            <a:ext cx="219456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F75B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2.4x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532120" y="1984248"/>
            <a:ext cx="219456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four-year period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909560" y="1298448"/>
            <a:ext cx="2194560" cy="22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D7D3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PAYBACK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909560" y="1554480"/>
            <a:ext cx="219456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D7D3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 mo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7909560" y="1984248"/>
            <a:ext cx="219456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F3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454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 compliant</a:t>
            </a:r>
            <a:endParaRPr lang="en-US" sz="800" dirty="0"/>
          </a:p>
        </p:txBody>
      </p:sp>
      <p:graphicFrame>
        <p:nvGraphicFramePr>
          <p:cNvPr id="20" name="Chart 0" descr=""/>
          <p:cNvGraphicFramePr/>
          <p:nvPr/>
        </p:nvGraphicFramePr>
        <p:xfrm>
          <a:off x="914400" y="2880360"/>
          <a:ext cx="4937760" cy="2194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21" name="Chart 1" descr=""/>
          <p:cNvGraphicFramePr/>
          <p:nvPr/>
        </p:nvGraphicFramePr>
        <p:xfrm>
          <a:off x="6492240" y="2880360"/>
          <a:ext cx="4663440" cy="2194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22" name="Text 18"/>
          <p:cNvSpPr/>
          <p:nvPr/>
        </p:nvSpPr>
        <p:spPr>
          <a:xfrm>
            <a:off x="822960" y="5669280"/>
            <a:ext cx="10607040" cy="256032"/>
          </a:xfrm>
          <a:prstGeom prst="rect">
            <a:avLst/>
          </a:prstGeom>
          <a:solidFill>
            <a:srgbClr val="F4CCCC"/>
          </a:solidFill>
          <a:ln w="12700">
            <a:solidFill>
              <a:srgbClr val="F4CCC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[Note] Finance should own the calculation model and validate assumptions before the case enters formal approval.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mbria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Enterprise Toolkits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business-case-template</dc:title>
  <dc:subject>Business Case Template</dc:subject>
  <dc:creator>Enterprise Toolkits</dc:creator>
  <cp:lastModifiedBy>Enterprise Toolkits</cp:lastModifiedBy>
  <cp:revision>1</cp:revision>
  <dcterms:created xsi:type="dcterms:W3CDTF">2026-07-15T14:28:48Z</dcterms:created>
  <dcterms:modified xsi:type="dcterms:W3CDTF">2026-07-15T14:28:48Z</dcterms:modified>
</cp:coreProperties>
</file>